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notesSlides/notesSlide11.xml" ContentType="application/vnd.openxmlformats-officedocument.presentationml.notesSlide+xml"/>
  <Override PartName="/ppt/slides/slide13.xml" ContentType="application/vnd.openxmlformats-officedocument.presentationml.slide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462" r:id="rId2"/>
    <p:sldId id="467" r:id="rId3"/>
    <p:sldId id="471" r:id="rId4"/>
    <p:sldId id="472" r:id="rId5"/>
    <p:sldId id="473" r:id="rId6"/>
    <p:sldId id="474" r:id="rId7"/>
    <p:sldId id="475" r:id="rId8"/>
    <p:sldId id="480" r:id="rId9"/>
    <p:sldId id="476" r:id="rId10"/>
    <p:sldId id="477" r:id="rId11"/>
    <p:sldId id="478" r:id="rId12"/>
    <p:sldId id="479" r:id="rId13"/>
    <p:sldId id="470" r:id="rId14"/>
  </p:sldIdLst>
  <p:sldSz cx="9144000" cy="5143500" type="screen16x9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1">
          <p15:clr>
            <a:srgbClr val="A4A3A4"/>
          </p15:clr>
        </p15:guide>
        <p15:guide id="2" pos="2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0C234B"/>
    <a:srgbClr val="333333"/>
    <a:srgbClr val="AB0520"/>
    <a:srgbClr val="C8D9D8"/>
    <a:srgbClr val="6F868D"/>
    <a:srgbClr val="83B1E3"/>
    <a:srgbClr val="0686EF"/>
    <a:srgbClr val="FAD7AA"/>
    <a:srgbClr val="8BB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4" autoAdjust="0"/>
    <p:restoredTop sz="80523" autoAdjust="0"/>
  </p:normalViewPr>
  <p:slideViewPr>
    <p:cSldViewPr snapToGrid="0">
      <p:cViewPr varScale="1">
        <p:scale>
          <a:sx n="132" d="100"/>
          <a:sy n="132" d="100"/>
        </p:scale>
        <p:origin x="1686" y="120"/>
      </p:cViewPr>
      <p:guideLst>
        <p:guide orient="horz" pos="311"/>
        <p:guide pos="2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3684C-F081-544B-8C90-A5795DCABDF2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1DD33-2A06-9443-920E-9A8794B89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82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67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40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39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Note: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</a:t>
            </a:r>
            <a:r>
              <a:rPr lang="en-US" sz="1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Schlieren Visualization of Controlled Disturbances in Mach 5 Flow Over a Hollow Cylinder Flare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by A. Singh, C. Hader, J. A. Threadgill, H. F. Fasel, &amp; J. C. Little, 2023, </a:t>
            </a:r>
            <a:r>
              <a:rPr lang="en-US" sz="1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AIAA SCITECH 2023 Forum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(AIAA 2023-0681). Copyright 2023 by AIAA.</a:t>
            </a:r>
            <a:endParaRPr lang="en-US" sz="12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70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9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1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40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08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8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1DD33-2A06-9443-920E-9A8794B892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54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53206"/>
            <a:ext cx="7772400" cy="11017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431336"/>
            <a:ext cx="6400800" cy="828662"/>
          </a:xfrm>
        </p:spPr>
        <p:txBody>
          <a:bodyPr/>
          <a:lstStyle>
            <a:lvl1pPr marL="0" indent="0" algn="ctr">
              <a:buNone/>
              <a:defRPr sz="200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Sample text or subtitle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8CD09-1EE7-8745-AB3C-21E7A359E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6813" y="4015014"/>
            <a:ext cx="2256972" cy="1128486"/>
          </a:xfrm>
          <a:prstGeom prst="rect">
            <a:avLst/>
          </a:prstGeom>
        </p:spPr>
      </p:pic>
      <p:pic>
        <p:nvPicPr>
          <p:cNvPr id="7" name="Picture 6" descr="triangles_re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998277"/>
            <a:ext cx="606552" cy="8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361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1D21-4A4F-034C-896A-AD009F94F6B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765443" y="1713986"/>
            <a:ext cx="3599264" cy="29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3"/>
          </p:nvPr>
        </p:nvSpPr>
        <p:spPr>
          <a:xfrm>
            <a:off x="4723271" y="1713986"/>
            <a:ext cx="3599264" cy="29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21682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17539-672D-2847-B799-9A2A8D95C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idx="1" hasCustomPrompt="1"/>
          </p:nvPr>
        </p:nvSpPr>
        <p:spPr>
          <a:xfrm>
            <a:off x="950387" y="2157897"/>
            <a:ext cx="3845859" cy="141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 i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930172" y="1817064"/>
            <a:ext cx="3845859" cy="35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 i="0">
                <a:solidFill>
                  <a:srgbClr val="AB0520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PARAGRAPH TITLE</a:t>
            </a:r>
          </a:p>
        </p:txBody>
      </p:sp>
    </p:spTree>
    <p:extLst>
      <p:ext uri="{BB962C8B-B14F-4D97-AF65-F5344CB8AC3E}">
        <p14:creationId xmlns:p14="http://schemas.microsoft.com/office/powerpoint/2010/main" val="13894363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p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1D21-4A4F-034C-896A-AD009F94F6B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 hasCustomPrompt="1"/>
          </p:nvPr>
        </p:nvSpPr>
        <p:spPr>
          <a:xfrm>
            <a:off x="987377" y="1664663"/>
            <a:ext cx="3377331" cy="2929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idx="13" hasCustomPrompt="1"/>
          </p:nvPr>
        </p:nvSpPr>
        <p:spPr>
          <a:xfrm>
            <a:off x="4772589" y="1664663"/>
            <a:ext cx="3377331" cy="2929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9315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17539-672D-2847-B799-9A2A8D95C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 bwMode="auto">
          <a:xfrm>
            <a:off x="4641547" y="1350987"/>
            <a:ext cx="3291626" cy="207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800"/>
              </a:spcBef>
              <a:spcAft>
                <a:spcPct val="0"/>
              </a:spcAft>
              <a:buNone/>
              <a:defRPr sz="2000" baseline="0">
                <a:solidFill>
                  <a:srgbClr val="FFFFFF"/>
                </a:solidFill>
                <a:latin typeface="+mn-lt"/>
                <a:ea typeface="+mn-ea"/>
                <a:cs typeface="Times New Roman"/>
                <a:sym typeface="Calibri" charset="0"/>
              </a:defRPr>
            </a:lvl1pPr>
            <a:lvl2pPr marL="457200" indent="0" algn="ctr" rtl="0" eaLnBrk="0" fontAlgn="base" hangingPunct="0">
              <a:spcBef>
                <a:spcPts val="700"/>
              </a:spcBef>
              <a:spcAft>
                <a:spcPct val="0"/>
              </a:spcAft>
              <a:buNone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2pPr>
            <a:lvl3pPr marL="914400" indent="0" algn="ctr" rtl="0" eaLnBrk="0" fontAlgn="base" hangingPunct="0">
              <a:spcBef>
                <a:spcPts val="600"/>
              </a:spcBef>
              <a:spcAft>
                <a:spcPct val="0"/>
              </a:spcAft>
              <a:buNone/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3pPr>
            <a:lvl4pPr marL="1371600" indent="0" algn="ctr" rtl="0" eaLnBrk="0" fontAlgn="base" hangingPunct="0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4pPr>
            <a:lvl5pPr marL="1828800" indent="0" algn="ctr" rtl="0" eaLnBrk="0" fontAlgn="base" hangingPunct="0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 charset="0"/>
              </a:defRPr>
            </a:lvl5pPr>
            <a:lvl6pPr marL="2286000" indent="0" algn="ctr" rtl="0" fontAlgn="base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6pPr>
            <a:lvl7pPr marL="2743200" indent="0" algn="ctr" rtl="0" fontAlgn="base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7pPr>
            <a:lvl8pPr marL="3200400" indent="0" algn="ctr" rtl="0" fontAlgn="base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8pPr>
            <a:lvl9pPr marL="3657600" indent="0" algn="ctr" rtl="0" fontAlgn="base">
              <a:spcBef>
                <a:spcPts val="500"/>
              </a:spcBef>
              <a:spcAft>
                <a:spcPct val="0"/>
              </a:spcAft>
              <a:buNone/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9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09963" y="1575377"/>
            <a:ext cx="6467763" cy="1314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94416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8789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297179"/>
            <a:ext cx="5486400" cy="400870"/>
          </a:xfrm>
        </p:spPr>
        <p:txBody>
          <a:bodyPr/>
          <a:lstStyle>
            <a:lvl1pPr marL="0" indent="0">
              <a:buNone/>
              <a:defRPr sz="1200">
                <a:solidFill>
                  <a:srgbClr val="6F86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1D21-4A4F-034C-896A-AD009F94F6B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</p:spTree>
    <p:extLst>
      <p:ext uri="{BB962C8B-B14F-4D97-AF65-F5344CB8AC3E}">
        <p14:creationId xmlns:p14="http://schemas.microsoft.com/office/powerpoint/2010/main" val="18655712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91" y="0"/>
            <a:ext cx="7772400" cy="1103313"/>
          </a:xfrm>
        </p:spPr>
        <p:txBody>
          <a:bodyPr/>
          <a:lstStyle>
            <a:lvl1pPr algn="ctr">
              <a:defRPr sz="2000" baseline="0">
                <a:solidFill>
                  <a:srgbClr val="0C234B"/>
                </a:solidFill>
              </a:defRPr>
            </a:lvl1pPr>
          </a:lstStyle>
          <a:p>
            <a:r>
              <a:rPr lang="en-US" dirty="0"/>
              <a:t>SAMPLE HEADER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17539-672D-2847-B799-9A2A8D95C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idx="1" hasCustomPrompt="1"/>
          </p:nvPr>
        </p:nvSpPr>
        <p:spPr>
          <a:xfrm>
            <a:off x="679135" y="1109775"/>
            <a:ext cx="2255330" cy="2219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 i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 Basic Paragraph.</a:t>
            </a:r>
            <a:r>
              <a:rPr lang="en-US" baseline="0" dirty="0"/>
              <a:t> </a:t>
            </a:r>
            <a:r>
              <a:rPr lang="en-US" dirty="0"/>
              <a:t>This is what the text would look</a:t>
            </a:r>
            <a:r>
              <a:rPr lang="en-US" baseline="0" dirty="0"/>
              <a:t> like in a paragraph. This is what the text would look like in a paragraph. This is what the text would look like.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/>
          </p:nvPr>
        </p:nvSpPr>
        <p:spPr>
          <a:xfrm>
            <a:off x="3049915" y="118789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49915" y="4297179"/>
            <a:ext cx="5486400" cy="400870"/>
          </a:xfrm>
        </p:spPr>
        <p:txBody>
          <a:bodyPr/>
          <a:lstStyle>
            <a:lvl1pPr marL="0" indent="0">
              <a:buNone/>
              <a:defRPr sz="1200">
                <a:solidFill>
                  <a:srgbClr val="6F868D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IMAGE CAPTION</a:t>
            </a:r>
          </a:p>
        </p:txBody>
      </p:sp>
    </p:spTree>
    <p:extLst>
      <p:ext uri="{BB962C8B-B14F-4D97-AF65-F5344CB8AC3E}">
        <p14:creationId xmlns:p14="http://schemas.microsoft.com/office/powerpoint/2010/main" val="15498629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3B0AC-9194-3147-91C1-7FC7FBA87A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2130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97025"/>
            <a:ext cx="7772400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914650"/>
            <a:ext cx="6400800" cy="195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" charset="0"/>
              </a:rPr>
              <a:t>Click to edit Master text styles</a:t>
            </a:r>
          </a:p>
          <a:p>
            <a:pPr lvl="1"/>
            <a:r>
              <a:rPr lang="en-US" dirty="0">
                <a:sym typeface="Calibri" charset="0"/>
              </a:rPr>
              <a:t>Second level</a:t>
            </a:r>
          </a:p>
          <a:p>
            <a:pPr lvl="2"/>
            <a:r>
              <a:rPr lang="en-US" dirty="0">
                <a:sym typeface="Calibri" charset="0"/>
              </a:rPr>
              <a:t>Third level</a:t>
            </a:r>
          </a:p>
          <a:p>
            <a:pPr lvl="3"/>
            <a:r>
              <a:rPr lang="en-US" dirty="0">
                <a:sym typeface="Calibri" charset="0"/>
              </a:rPr>
              <a:t>Fourth level</a:t>
            </a:r>
          </a:p>
          <a:p>
            <a:pPr lvl="4"/>
            <a:r>
              <a:rPr lang="en-US" dirty="0">
                <a:sym typeface="Calibri" charset="0"/>
              </a:rPr>
              <a:t>Fifth level</a:t>
            </a:r>
          </a:p>
        </p:txBody>
      </p:sp>
      <p:pic>
        <p:nvPicPr>
          <p:cNvPr id="8" name="Picture 7" descr="triangle_page#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118" y="4825556"/>
            <a:ext cx="575518" cy="317944"/>
          </a:xfrm>
          <a:prstGeom prst="rect">
            <a:avLst/>
          </a:prstGeom>
        </p:spPr>
      </p:pic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315389" y="4882202"/>
            <a:ext cx="505516" cy="26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+mn-lt"/>
                <a:ea typeface="ＭＳ Ｐゴシック" charset="0"/>
                <a:cs typeface="Calibri" charset="0"/>
                <a:sym typeface="Calibri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  <a:ea typeface="ＭＳ Ｐゴシック" charset="0"/>
              </a:defRPr>
            </a:lvl9pPr>
          </a:lstStyle>
          <a:p>
            <a:pPr>
              <a:defRPr/>
            </a:pPr>
            <a:fld id="{49B76813-089B-5346-A50D-90CF445FC7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77" r:id="rId3"/>
    <p:sldLayoutId id="2147483687" r:id="rId4"/>
    <p:sldLayoutId id="2147483678" r:id="rId5"/>
    <p:sldLayoutId id="2147483692" r:id="rId6"/>
    <p:sldLayoutId id="2147483709" r:id="rId7"/>
    <p:sldLayoutId id="2147483708" r:id="rId8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0">
          <a:solidFill>
            <a:srgbClr val="0C234B"/>
          </a:solidFill>
          <a:latin typeface="Verdana"/>
          <a:ea typeface="+mj-ea"/>
          <a:cs typeface="+mj-cs"/>
          <a:sym typeface="Calibri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42900" indent="-342900" algn="ctr" rtl="0" eaLnBrk="0" fontAlgn="base" hangingPunct="0">
        <a:spcBef>
          <a:spcPts val="800"/>
        </a:spcBef>
        <a:spcAft>
          <a:spcPct val="0"/>
        </a:spcAft>
        <a:buClr>
          <a:srgbClr val="BE0B34"/>
        </a:buClr>
        <a:buFont typeface="Arial"/>
        <a:buChar char="•"/>
        <a:defRPr sz="2000">
          <a:solidFill>
            <a:srgbClr val="6F868D"/>
          </a:solidFill>
          <a:latin typeface="Verdana"/>
          <a:ea typeface="+mn-ea"/>
          <a:cs typeface="Verdana"/>
          <a:sym typeface="Calibri" charset="0"/>
        </a:defRPr>
      </a:lvl1pPr>
      <a:lvl2pPr marL="704850" indent="-285750" algn="ctr" rtl="0" eaLnBrk="0" fontAlgn="base" hangingPunct="0">
        <a:spcBef>
          <a:spcPts val="700"/>
        </a:spcBef>
        <a:spcAft>
          <a:spcPct val="0"/>
        </a:spcAft>
        <a:buClr>
          <a:srgbClr val="BE0B34"/>
        </a:buClr>
        <a:buFont typeface="Arial"/>
        <a:buChar char="•"/>
        <a:defRPr sz="1600">
          <a:solidFill>
            <a:srgbClr val="6F868D"/>
          </a:solidFill>
          <a:latin typeface="Verdana"/>
          <a:ea typeface="+mn-ea"/>
          <a:cs typeface="Verdana"/>
          <a:sym typeface="Calibri" charset="0"/>
        </a:defRPr>
      </a:lvl2pPr>
      <a:lvl3pPr marL="1047750" indent="-171450" algn="ctr" rtl="0" eaLnBrk="0" fontAlgn="base" hangingPunct="0">
        <a:spcBef>
          <a:spcPts val="600"/>
        </a:spcBef>
        <a:spcAft>
          <a:spcPct val="0"/>
        </a:spcAft>
        <a:buClr>
          <a:srgbClr val="BE0B34"/>
        </a:buClr>
        <a:buFont typeface="Arial"/>
        <a:buChar char="•"/>
        <a:defRPr sz="1200">
          <a:solidFill>
            <a:srgbClr val="6F868D"/>
          </a:solidFill>
          <a:latin typeface="Verdana"/>
          <a:ea typeface="+mn-ea"/>
          <a:cs typeface="Verdana"/>
          <a:sym typeface="Calibri" charset="0"/>
        </a:defRPr>
      </a:lvl3pPr>
      <a:lvl4pPr marL="1504950" indent="-171450" algn="ctr" rtl="0" eaLnBrk="0" fontAlgn="base" hangingPunct="0">
        <a:spcBef>
          <a:spcPts val="500"/>
        </a:spcBef>
        <a:spcAft>
          <a:spcPct val="0"/>
        </a:spcAft>
        <a:buClr>
          <a:srgbClr val="BE0B34"/>
        </a:buClr>
        <a:buFont typeface="Arial"/>
        <a:buChar char="•"/>
        <a:defRPr sz="1200">
          <a:solidFill>
            <a:srgbClr val="6F868D"/>
          </a:solidFill>
          <a:latin typeface="Verdana"/>
          <a:ea typeface="+mn-ea"/>
          <a:cs typeface="Verdana"/>
          <a:sym typeface="Calibri" charset="0"/>
        </a:defRPr>
      </a:lvl4pPr>
      <a:lvl5pPr marL="1962150" indent="-171450" algn="ctr" rtl="0" eaLnBrk="0" fontAlgn="base" hangingPunct="0">
        <a:spcBef>
          <a:spcPts val="500"/>
        </a:spcBef>
        <a:spcAft>
          <a:spcPct val="0"/>
        </a:spcAft>
        <a:buClr>
          <a:srgbClr val="BE0B34"/>
        </a:buClr>
        <a:buFont typeface="Arial"/>
        <a:buChar char="•"/>
        <a:defRPr sz="1200">
          <a:solidFill>
            <a:srgbClr val="6F868D"/>
          </a:solidFill>
          <a:latin typeface="Verdana"/>
          <a:ea typeface="+mn-ea"/>
          <a:cs typeface="Verdana"/>
          <a:sym typeface="Calibri" charset="0"/>
        </a:defRPr>
      </a:lvl5pPr>
      <a:lvl6pPr marL="22479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Calibri" charset="0"/>
        </a:defRPr>
      </a:lvl6pPr>
      <a:lvl7pPr marL="27051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Calibri" charset="0"/>
        </a:defRPr>
      </a:lvl7pPr>
      <a:lvl8pPr marL="31623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Calibri" charset="0"/>
        </a:defRPr>
      </a:lvl8pPr>
      <a:lvl9pPr marL="36195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3.wdp"/><Relationship Id="rId4" Type="http://schemas.openxmlformats.org/officeDocument/2006/relationships/image" Target="../media/image5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5.jpe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24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tif"/><Relationship Id="rId5" Type="http://schemas.openxmlformats.org/officeDocument/2006/relationships/image" Target="../media/image26.emf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em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A2C0959-E6CD-A14D-A546-F605C6D554EF}"/>
              </a:ext>
            </a:extLst>
          </p:cNvPr>
          <p:cNvSpPr/>
          <p:nvPr/>
        </p:nvSpPr>
        <p:spPr bwMode="auto">
          <a:xfrm>
            <a:off x="-126261" y="0"/>
            <a:ext cx="9311148" cy="202208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17" y="351419"/>
            <a:ext cx="8831765" cy="1288646"/>
          </a:xfrm>
        </p:spPr>
        <p:txBody>
          <a:bodyPr/>
          <a:lstStyle/>
          <a:p>
            <a:r>
              <a:rPr lang="en-US" sz="4000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Tomographic Reconstruction of Density Gradients Created by a Plasma Actuator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151" y="2121160"/>
            <a:ext cx="6999250" cy="1287533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Sydney Bayliff</a:t>
            </a:r>
          </a:p>
          <a:p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Dr. James Threadgill and Ashish Singh, University of Arizona</a:t>
            </a:r>
          </a:p>
          <a:p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Arizona NASA Space Grant Symposium</a:t>
            </a:r>
          </a:p>
          <a:p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April 18</a:t>
            </a:r>
            <a:r>
              <a:rPr lang="en-US" baseline="30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662810-7E3B-4084-D46B-BB461FEFB67F}"/>
              </a:ext>
            </a:extLst>
          </p:cNvPr>
          <p:cNvSpPr/>
          <p:nvPr/>
        </p:nvSpPr>
        <p:spPr bwMode="auto">
          <a:xfrm>
            <a:off x="3278459" y="3783980"/>
            <a:ext cx="2750634" cy="1412488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3C9841-98ED-78BF-E7F1-60F7FCCEC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8" y="4441525"/>
            <a:ext cx="3382537" cy="645042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9338400-2A9E-32FF-D268-8476B3B43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49" y="4621651"/>
            <a:ext cx="3464312" cy="46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934B6F-1D68-6BF3-1C8D-7CB893792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3681" y="4030508"/>
            <a:ext cx="1056638" cy="111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1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F073D-8873-A379-ADA3-E8DA338CA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4C576-4ECE-8B2D-915F-96E37208C1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B4B011-4C64-D23D-8429-768D12EC439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96679" y="1251082"/>
            <a:ext cx="8742935" cy="353163"/>
          </a:xfrm>
        </p:spPr>
        <p:txBody>
          <a:bodyPr>
            <a:noAutofit/>
          </a:bodyPr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field created by stacking the 2D cross-section images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FE7980CD-EC93-4A4F-7FCB-2DDD7B96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48866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3D Density Field of Frame 36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412713-BD5A-C3FC-8437-0E5DC66852FB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2AD807-612F-24F1-125A-EB01D830B64D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B3723D-89E3-3E3C-ED2D-3B29F7595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7E285076-FEBE-D7F1-7031-3621A1840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F50791D-9FED-3046-C0DB-7C94B4124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983" y="1792896"/>
            <a:ext cx="2358051" cy="22423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D0892D-3A5B-F544-EDC0-48A06B4CDB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2895653" y="1792896"/>
            <a:ext cx="2713692" cy="224234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E8EAAE1-E208-52B0-AAB3-0B0092010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1965" y="1792896"/>
            <a:ext cx="2997052" cy="205958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4113E3F-92F9-F3CB-09E2-544EB7E8E8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6597686" y="2747564"/>
            <a:ext cx="896382" cy="36662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AA16C6C-83BF-5E30-7491-79C3F13BCAD8}"/>
              </a:ext>
            </a:extLst>
          </p:cNvPr>
          <p:cNvSpPr txBox="1"/>
          <p:nvPr/>
        </p:nvSpPr>
        <p:spPr bwMode="auto">
          <a:xfrm>
            <a:off x="5212737" y="4419121"/>
            <a:ext cx="3666280" cy="323165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i="0" dirty="0">
                <a:latin typeface="Times New Roman"/>
              </a:rPr>
              <a:t>-38.8    -23.2    </a:t>
            </a:r>
            <a:r>
              <a:rPr lang="en-US" sz="1600" dirty="0">
                <a:latin typeface="Times New Roman"/>
              </a:rPr>
              <a:t>-7.5         </a:t>
            </a:r>
            <a:r>
              <a:rPr lang="en-US" sz="1600" b="0" i="0" dirty="0">
                <a:latin typeface="Times New Roman"/>
              </a:rPr>
              <a:t>8.1</a:t>
            </a:r>
            <a:r>
              <a:rPr lang="en-US" sz="1600" dirty="0">
                <a:latin typeface="Times New Roman"/>
              </a:rPr>
              <a:t>        23.8   </a:t>
            </a:r>
            <a:r>
              <a:rPr lang="en-US" sz="1600" b="0" i="0" dirty="0">
                <a:latin typeface="Times New Roman"/>
              </a:rPr>
              <a:t>39.4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65A001-286A-1561-21AC-A52EA9750DE0}"/>
              </a:ext>
            </a:extLst>
          </p:cNvPr>
          <p:cNvSpPr txBox="1"/>
          <p:nvPr/>
        </p:nvSpPr>
        <p:spPr bwMode="auto">
          <a:xfrm>
            <a:off x="1651000" y="3722937"/>
            <a:ext cx="972032" cy="323165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 view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73637D-B35A-364F-5599-6BBE4328253D}"/>
              </a:ext>
            </a:extLst>
          </p:cNvPr>
          <p:cNvSpPr txBox="1"/>
          <p:nvPr/>
        </p:nvSpPr>
        <p:spPr bwMode="auto">
          <a:xfrm>
            <a:off x="4637313" y="3722937"/>
            <a:ext cx="972032" cy="323165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</a:t>
            </a:r>
            <a:r>
              <a:rPr lang="en-US" sz="1600" b="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view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3DF891-A5AA-0FE3-8D60-2340D1172F62}"/>
              </a:ext>
            </a:extLst>
          </p:cNvPr>
          <p:cNvSpPr txBox="1"/>
          <p:nvPr/>
        </p:nvSpPr>
        <p:spPr bwMode="auto">
          <a:xfrm>
            <a:off x="7906985" y="3539256"/>
            <a:ext cx="972032" cy="323165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Iso 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7B44F6-1BB0-5973-CFF9-D4F1F6A0822A}"/>
              </a:ext>
            </a:extLst>
          </p:cNvPr>
          <p:cNvSpPr txBox="1"/>
          <p:nvPr/>
        </p:nvSpPr>
        <p:spPr bwMode="auto">
          <a:xfrm>
            <a:off x="195816" y="4234454"/>
            <a:ext cx="437233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Plasma expands more horizontally than vertically</a:t>
            </a:r>
          </a:p>
        </p:txBody>
      </p:sp>
    </p:spTree>
    <p:extLst>
      <p:ext uri="{BB962C8B-B14F-4D97-AF65-F5344CB8AC3E}">
        <p14:creationId xmlns:p14="http://schemas.microsoft.com/office/powerpoint/2010/main" val="44602056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B1A35-2315-3B34-C555-C5E20712D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D6ED3-5244-A07F-8567-8781C936CB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FFBB1499-9F88-1892-70F4-4EA82CEF4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4671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41C5D8-C36E-EFA7-7E6C-3FB34A708302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E789F5-91A6-CB52-1B9D-5E3BB3EA4047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57BB02-8A27-5F59-8012-2AA2CADE2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A0315932-A76B-961C-2042-91D3052A1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dens_field_pres">
            <a:hlinkClick r:id="" action="ppaction://media"/>
            <a:extLst>
              <a:ext uri="{FF2B5EF4-FFF2-40B4-BE49-F238E27FC236}">
                <a16:creationId xmlns:a16="http://schemas.microsoft.com/office/drawing/2014/main" id="{2BC32D0E-A0D9-24A1-07B3-523AD81A49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07089" y="1446141"/>
            <a:ext cx="3681517" cy="2678473"/>
          </a:xfrm>
          <a:prstGeom prst="rect">
            <a:avLst/>
          </a:prstGeom>
        </p:spPr>
      </p:pic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A36D2D4-352E-1231-0D2E-AE66964852E2}"/>
              </a:ext>
            </a:extLst>
          </p:cNvPr>
          <p:cNvSpPr txBox="1">
            <a:spLocks/>
          </p:cNvSpPr>
          <p:nvPr/>
        </p:nvSpPr>
        <p:spPr bwMode="auto">
          <a:xfrm>
            <a:off x="255394" y="3075432"/>
            <a:ext cx="3845859" cy="35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 i="0">
                <a:solidFill>
                  <a:srgbClr val="AB0520"/>
                </a:solidFill>
                <a:latin typeface="Verdana"/>
                <a:ea typeface="+mn-ea"/>
                <a:cs typeface="Verdana"/>
                <a:sym typeface="Calibri" charset="0"/>
              </a:defRPr>
            </a:lvl1pPr>
            <a:lvl2pPr marL="704850" indent="-285750" algn="ctr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6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2pPr>
            <a:lvl3pPr marL="1047750" indent="-171450" algn="ct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3pPr>
            <a:lvl4pPr marL="15049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4pPr>
            <a:lvl5pPr marL="19621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5pPr>
            <a:lvl6pPr marL="22479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6pPr>
            <a:lvl7pPr marL="27051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7pPr>
            <a:lvl8pPr marL="31623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8pPr>
            <a:lvl9pPr marL="36195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9pPr>
          </a:lstStyle>
          <a:p>
            <a:r>
              <a:rPr lang="en-US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DA0297-2A80-1D7A-6642-25950E32CD18}"/>
              </a:ext>
            </a:extLst>
          </p:cNvPr>
          <p:cNvSpPr txBox="1"/>
          <p:nvPr/>
        </p:nvSpPr>
        <p:spPr bwMode="auto">
          <a:xfrm>
            <a:off x="255394" y="3529439"/>
            <a:ext cx="5013960" cy="13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 Mach 5 wind tunnel campaign with a LAFPA to control SBLI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Optimize phase averaging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 more viewing angles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D0C14F-70F8-7950-425C-ADA94AE90880}"/>
              </a:ext>
            </a:extLst>
          </p:cNvPr>
          <p:cNvSpPr txBox="1"/>
          <p:nvPr/>
        </p:nvSpPr>
        <p:spPr bwMode="auto">
          <a:xfrm>
            <a:off x="255394" y="1350032"/>
            <a:ext cx="4655820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Plasma field is asymmetric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Irregular and nonuniform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Frame shift in Schlieren images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Lack of angles and transform artefacts</a:t>
            </a:r>
          </a:p>
        </p:txBody>
      </p:sp>
    </p:spTree>
    <p:extLst>
      <p:ext uri="{BB962C8B-B14F-4D97-AF65-F5344CB8AC3E}">
        <p14:creationId xmlns:p14="http://schemas.microsoft.com/office/powerpoint/2010/main" val="39898356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8B5FF-5BC5-B398-C876-A708B4CB7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401A2-BE3B-AEE9-189D-C71A14F8DA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81A7F7-EE18-50FC-462C-39185E093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00" y="1339034"/>
            <a:ext cx="8243290" cy="268715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 to Dr. James Threadgill, Ashish Singh, and Chris Mason for your guidance and assistance during this process. </a:t>
            </a:r>
          </a:p>
          <a:p>
            <a:pPr lvl="0">
              <a:defRPr/>
            </a:pPr>
            <a:endParaRPr lang="en-US" sz="2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 to the funding agency, NASA, for supporting important student research internships. 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AEF7DEF0-51AA-3675-3439-CB6DC79C6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5" y="25908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279844-5978-3F7C-3E24-489421219F6B}"/>
              </a:ext>
            </a:extLst>
          </p:cNvPr>
          <p:cNvSpPr txBox="1"/>
          <p:nvPr/>
        </p:nvSpPr>
        <p:spPr bwMode="auto">
          <a:xfrm>
            <a:off x="722765" y="4193542"/>
            <a:ext cx="769076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Supported in part through the Arizona NASA Space Grant Consortium, Cooperative Agreement </a:t>
            </a:r>
            <a:r>
              <a: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80NSSC25M7084.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844C0B-D685-84D0-441F-B4A1766C548C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1857E5-4344-2D23-CDC9-56DA2C923CCB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CC8818-695D-A200-9D2E-4427A0C4C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A1E8351F-A701-CA5F-9335-8063B93C1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29597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BA1E-9D11-34FD-2762-1A6DD26FD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06473-F926-83CC-EB89-812FD367A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76FF534-D0CA-CB3E-BC32-3E8F49F16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884" y="2020093"/>
            <a:ext cx="7772400" cy="1103313"/>
          </a:xfrm>
        </p:spPr>
        <p:txBody>
          <a:bodyPr/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11B4A-29DB-9408-CF80-8E754F841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62" y="4469395"/>
            <a:ext cx="3301104" cy="629513"/>
          </a:xfrm>
          <a:prstGeom prst="rect">
            <a:avLst/>
          </a:prstGeom>
          <a:ln>
            <a:noFill/>
          </a:ln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6A7FCF1-8181-B3C2-4641-205F81E6E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529" y="4610330"/>
            <a:ext cx="3464312" cy="46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25CBECC-88B0-2E8F-DA32-35A9D3226AD2}"/>
              </a:ext>
            </a:extLst>
          </p:cNvPr>
          <p:cNvSpPr/>
          <p:nvPr/>
        </p:nvSpPr>
        <p:spPr bwMode="auto">
          <a:xfrm>
            <a:off x="-88490" y="-88489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033382-E337-F676-01BD-D684295F0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854" y="496051"/>
            <a:ext cx="1326291" cy="13970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3B49159-4D18-16C0-C8CA-15E111F077FC}"/>
              </a:ext>
            </a:extLst>
          </p:cNvPr>
          <p:cNvSpPr txBox="1"/>
          <p:nvPr/>
        </p:nvSpPr>
        <p:spPr bwMode="auto">
          <a:xfrm>
            <a:off x="2834928" y="3502660"/>
            <a:ext cx="346431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sbayliff@arizona.edu</a:t>
            </a:r>
          </a:p>
        </p:txBody>
      </p:sp>
    </p:spTree>
    <p:extLst>
      <p:ext uri="{BB962C8B-B14F-4D97-AF65-F5344CB8AC3E}">
        <p14:creationId xmlns:p14="http://schemas.microsoft.com/office/powerpoint/2010/main" val="350496347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1096" y="1624349"/>
            <a:ext cx="3845859" cy="2162282"/>
          </a:xfrm>
        </p:spPr>
        <p:txBody>
          <a:bodyPr>
            <a:normAutofit lnSpcReduction="1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Superheated, ionized gas with electrodes ripped apart from the atoms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Interacts with magnetic and electric fields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Plasma fields vary in time and in space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1"/>
          </p:nvPr>
        </p:nvSpPr>
        <p:spPr>
          <a:xfrm>
            <a:off x="266149" y="1129171"/>
            <a:ext cx="3845859" cy="353163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Plasma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4F587C-106B-2B40-8C6D-051CEF76954D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23FF1F3F-17CD-E643-8F39-CAFE3FE2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4671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is Plasma?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44605B-5D1B-B1A8-EB9D-E6E69E3C8BB8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8ECAB0-8723-DC8F-2416-73D3F90D1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66C6D60A-825A-FECD-316F-C52A4A15B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1B8AA3C9-C50F-22C3-99D6-AA322034193F}"/>
              </a:ext>
            </a:extLst>
          </p:cNvPr>
          <p:cNvSpPr txBox="1">
            <a:spLocks/>
          </p:cNvSpPr>
          <p:nvPr/>
        </p:nvSpPr>
        <p:spPr bwMode="auto">
          <a:xfrm>
            <a:off x="4570329" y="1080422"/>
            <a:ext cx="4268704" cy="35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 i="0">
                <a:solidFill>
                  <a:srgbClr val="AB0520"/>
                </a:solidFill>
                <a:latin typeface="Verdana"/>
                <a:ea typeface="+mn-ea"/>
                <a:cs typeface="Verdana"/>
                <a:sym typeface="Calibri" charset="0"/>
              </a:defRPr>
            </a:lvl1pPr>
            <a:lvl2pPr marL="704850" indent="-285750" algn="ctr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6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2pPr>
            <a:lvl3pPr marL="1047750" indent="-171450" algn="ct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3pPr>
            <a:lvl4pPr marL="15049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4pPr>
            <a:lvl5pPr marL="19621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5pPr>
            <a:lvl6pPr marL="22479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6pPr>
            <a:lvl7pPr marL="27051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7pPr>
            <a:lvl8pPr marL="31623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8pPr>
            <a:lvl9pPr marL="36195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9pPr>
          </a:lstStyle>
          <a:p>
            <a:r>
              <a:rPr lang="en-US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Localized Arc Filament Plasma Actuator (LAFPA)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782E5063-8393-B110-A73E-80EFBFF46AB8}"/>
              </a:ext>
            </a:extLst>
          </p:cNvPr>
          <p:cNvSpPr txBox="1">
            <a:spLocks/>
          </p:cNvSpPr>
          <p:nvPr/>
        </p:nvSpPr>
        <p:spPr bwMode="auto">
          <a:xfrm>
            <a:off x="4568147" y="1764273"/>
            <a:ext cx="4427220" cy="229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0" i="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1pPr>
            <a:lvl2pPr marL="704850" indent="-285750" algn="ctr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6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2pPr>
            <a:lvl3pPr marL="1047750" indent="-171450" algn="ct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3pPr>
            <a:lvl4pPr marL="15049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4pPr>
            <a:lvl5pPr marL="1962150" indent="-17145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E0B34"/>
              </a:buClr>
              <a:buFont typeface="Arial"/>
              <a:buChar char="•"/>
              <a:defRPr sz="1200">
                <a:solidFill>
                  <a:srgbClr val="6F868D"/>
                </a:solidFill>
                <a:latin typeface="Verdana"/>
                <a:ea typeface="+mn-ea"/>
                <a:cs typeface="Verdana"/>
                <a:sym typeface="Calibri" charset="0"/>
              </a:defRPr>
            </a:lvl5pPr>
            <a:lvl6pPr marL="22479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6pPr>
            <a:lvl7pPr marL="27051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7pPr>
            <a:lvl8pPr marL="31623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8pPr>
            <a:lvl9pPr marL="3619500" algn="ctr" rtl="0" fontAlgn="base">
              <a:spcBef>
                <a:spcPts val="500"/>
              </a:spcBef>
              <a:spcAft>
                <a:spcPct val="0"/>
              </a:spcAft>
              <a:defRPr sz="2000">
                <a:solidFill>
                  <a:srgbClr val="878787"/>
                </a:solidFill>
                <a:latin typeface="+mn-lt"/>
                <a:ea typeface="+mn-ea"/>
                <a:cs typeface="+mn-cs"/>
                <a:sym typeface="Calibri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 voltage pulses sent between electrodes creating localized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kern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 flow control in high-speed flows to combat boundary layer instabilities</a:t>
            </a:r>
          </a:p>
          <a:p>
            <a:endParaRPr lang="en-US" kern="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8AC4B75-5752-E7AD-FE66-74B5798A5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9156" t="36014" r="36994" b="36910"/>
          <a:stretch>
            <a:fillRect/>
          </a:stretch>
        </p:blipFill>
        <p:spPr>
          <a:xfrm>
            <a:off x="286240" y="3786631"/>
            <a:ext cx="823233" cy="9830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BB4DB1-CC3A-D23D-BF00-BDA9C5212F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771" t="38929" r="37908" b="44523"/>
          <a:stretch>
            <a:fillRect/>
          </a:stretch>
        </p:blipFill>
        <p:spPr>
          <a:xfrm>
            <a:off x="1414753" y="3786630"/>
            <a:ext cx="1083645" cy="9830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2A8004-E555-6323-6B32-C530B9C292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6105" t="36915" r="32593" b="42675"/>
          <a:stretch>
            <a:fillRect/>
          </a:stretch>
        </p:blipFill>
        <p:spPr>
          <a:xfrm>
            <a:off x="2803678" y="3786630"/>
            <a:ext cx="1037144" cy="9799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E12253-DDC8-3ECF-5EFB-FB3BEF5996A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593"/>
          <a:stretch>
            <a:fillRect/>
          </a:stretch>
        </p:blipFill>
        <p:spPr>
          <a:xfrm>
            <a:off x="5260611" y="3259861"/>
            <a:ext cx="2856704" cy="176204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57CA11C-6869-AE4C-3774-23BA907F754F}"/>
              </a:ext>
            </a:extLst>
          </p:cNvPr>
          <p:cNvSpPr txBox="1"/>
          <p:nvPr/>
        </p:nvSpPr>
        <p:spPr bwMode="auto">
          <a:xfrm>
            <a:off x="7851433" y="4827605"/>
            <a:ext cx="129256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Copyright 2023 by AIAA. *for full citation see Note</a:t>
            </a:r>
            <a:endParaRPr lang="en-US" sz="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162682-B534-DCBE-B160-EDADA62D6DC5}"/>
              </a:ext>
            </a:extLst>
          </p:cNvPr>
          <p:cNvSpPr txBox="1"/>
          <p:nvPr/>
        </p:nvSpPr>
        <p:spPr bwMode="auto">
          <a:xfrm rot="16200000">
            <a:off x="4680037" y="3876636"/>
            <a:ext cx="1153657" cy="292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(A)</a:t>
            </a:r>
            <a:endParaRPr lang="en-US" sz="14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41A8C-6105-AC30-B3EB-CFF44CA391B2}"/>
              </a:ext>
            </a:extLst>
          </p:cNvPr>
          <p:cNvSpPr txBox="1"/>
          <p:nvPr/>
        </p:nvSpPr>
        <p:spPr bwMode="auto">
          <a:xfrm rot="16200000">
            <a:off x="7535072" y="3876636"/>
            <a:ext cx="1153657" cy="292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(</a:t>
            </a:r>
            <a:r>
              <a:rPr lang="en-US" sz="1400" b="0" i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mJ</a:t>
            </a:r>
            <a:r>
              <a:rPr lang="en-US" sz="14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75061-F9C1-04C6-A438-505B6B6AF795}"/>
              </a:ext>
            </a:extLst>
          </p:cNvPr>
          <p:cNvSpPr txBox="1"/>
          <p:nvPr/>
        </p:nvSpPr>
        <p:spPr bwMode="auto">
          <a:xfrm>
            <a:off x="6112135" y="4866657"/>
            <a:ext cx="1153657" cy="2923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(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nsec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4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257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35AC4-94D1-DA4C-60F2-4B271C6B5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BE662-E254-FA81-3005-40035BD37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5EC3371-1618-AF95-2088-77906CD86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11" y="1287799"/>
            <a:ext cx="8609237" cy="1604083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Measures density gradients by visualizing changes in the refractive index of air as a light source travels through the test section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lead to characterization of flow structures otherwise invisible, such as shock waves</a:t>
            </a:r>
          </a:p>
          <a:p>
            <a:endParaRPr lang="en-US" dirty="0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A2070E87-A005-E7C8-D30C-57B83F0CF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6" y="25908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Schlieren Imaging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0157CC4-18C2-46D1-E32E-2BC950276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64" y="2790471"/>
            <a:ext cx="4685741" cy="22223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60FA376-86CE-A401-04B0-F5BE47A0B67F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8DBBF-DB82-8396-3572-5F701B682612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2AB004-DCFB-E1C9-3518-3F782006A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F5B8878F-5DAF-3C02-64CA-5E5FD8B47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C34BBA-6E44-34C6-1DD6-1DC8193D2A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58488" t="41870" r="8839" b="30010"/>
          <a:stretch>
            <a:fillRect/>
          </a:stretch>
        </p:blipFill>
        <p:spPr>
          <a:xfrm rot="5400000" flipH="1">
            <a:off x="4613191" y="3053441"/>
            <a:ext cx="1680520" cy="14463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60D434-60A4-EDCF-118A-E186978A4EF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342" t="19517" r="41351" b="22578"/>
          <a:stretch>
            <a:fillRect/>
          </a:stretch>
        </p:blipFill>
        <p:spPr>
          <a:xfrm flipH="1">
            <a:off x="6349092" y="2974585"/>
            <a:ext cx="2659744" cy="16040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42559F-E75A-B1E9-E021-77FE2AE8FB95}"/>
              </a:ext>
            </a:extLst>
          </p:cNvPr>
          <p:cNvSpPr txBox="1"/>
          <p:nvPr/>
        </p:nvSpPr>
        <p:spPr bwMode="auto">
          <a:xfrm>
            <a:off x="5346357" y="4732728"/>
            <a:ext cx="2718486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Sample Schlieren photos</a:t>
            </a:r>
          </a:p>
        </p:txBody>
      </p:sp>
    </p:spTree>
    <p:extLst>
      <p:ext uri="{BB962C8B-B14F-4D97-AF65-F5344CB8AC3E}">
        <p14:creationId xmlns:p14="http://schemas.microsoft.com/office/powerpoint/2010/main" val="218860604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BE3B-3768-1C96-CDE0-32B44F9AC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12B39-06A3-F8A8-A925-E8A1DF0B4E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CC7BFD9A-505F-3564-2EC4-311002318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5865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Experimental Set Up</a:t>
            </a:r>
          </a:p>
        </p:txBody>
      </p:sp>
      <p:pic>
        <p:nvPicPr>
          <p:cNvPr id="10242" name="Picture 2" descr="Diagram of a machine with text&#10;&#10;AI-generated content may be incorrect.">
            <a:extLst>
              <a:ext uri="{FF2B5EF4-FFF2-40B4-BE49-F238E27FC236}">
                <a16:creationId xmlns:a16="http://schemas.microsoft.com/office/drawing/2014/main" id="{9DCD9AA5-F6A1-F35F-8B5F-2FB7D4A6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6" y="1370551"/>
            <a:ext cx="3184279" cy="130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F5C029E-B079-98BB-EB3A-602B177C1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412" y="1622058"/>
            <a:ext cx="2276029" cy="17070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12A1C22-23CA-89D1-4091-FEEF9ED8677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2008"/>
          <a:stretch>
            <a:fillRect/>
          </a:stretch>
        </p:blipFill>
        <p:spPr>
          <a:xfrm rot="5400000">
            <a:off x="181099" y="3121045"/>
            <a:ext cx="1556746" cy="14970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EA01AA-482B-FC32-30F9-6688F8D54F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099"/>
          <a:stretch>
            <a:fillRect/>
          </a:stretch>
        </p:blipFill>
        <p:spPr>
          <a:xfrm>
            <a:off x="6322515" y="3628839"/>
            <a:ext cx="2633031" cy="134089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618FB11-3C91-252E-68B6-CCAF6C137357}"/>
              </a:ext>
            </a:extLst>
          </p:cNvPr>
          <p:cNvSpPr/>
          <p:nvPr/>
        </p:nvSpPr>
        <p:spPr bwMode="auto">
          <a:xfrm>
            <a:off x="7179733" y="2104813"/>
            <a:ext cx="1464733" cy="741512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698A4FB-68E1-8CF2-B1EF-D3824108336C}"/>
              </a:ext>
            </a:extLst>
          </p:cNvPr>
          <p:cNvCxnSpPr>
            <a:stCxn id="26" idx="0"/>
          </p:cNvCxnSpPr>
          <p:nvPr/>
        </p:nvCxnSpPr>
        <p:spPr bwMode="auto">
          <a:xfrm flipV="1">
            <a:off x="7912100" y="1370551"/>
            <a:ext cx="165100" cy="73426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D4650F1-6EEA-7151-7477-134BE6D19C37}"/>
              </a:ext>
            </a:extLst>
          </p:cNvPr>
          <p:cNvSpPr txBox="1"/>
          <p:nvPr/>
        </p:nvSpPr>
        <p:spPr bwMode="auto">
          <a:xfrm>
            <a:off x="7008213" y="1080669"/>
            <a:ext cx="194733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Schlieren set up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0EFDB3-23DE-2645-4E49-2E9F9F899116}"/>
              </a:ext>
            </a:extLst>
          </p:cNvPr>
          <p:cNvSpPr txBox="1"/>
          <p:nvPr/>
        </p:nvSpPr>
        <p:spPr bwMode="auto">
          <a:xfrm>
            <a:off x="4315388" y="3974393"/>
            <a:ext cx="1893164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Plasma generator:</a:t>
            </a:r>
          </a:p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Sending a voltage of 375V at 2kHz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93F4878-19F3-4C3A-EC6D-8FFCCBC3B81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738" t="18959" r="7535" b="11462"/>
          <a:stretch>
            <a:fillRect/>
          </a:stretch>
        </p:blipFill>
        <p:spPr>
          <a:xfrm>
            <a:off x="2449460" y="2956044"/>
            <a:ext cx="2490243" cy="749638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0F9A552-1096-86E2-23B6-61A1DD20F49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079708" y="4299286"/>
            <a:ext cx="958609" cy="16973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E6CD708-BC6B-D8EA-A04A-1E21BBA2E9A7}"/>
              </a:ext>
            </a:extLst>
          </p:cNvPr>
          <p:cNvCxnSpPr>
            <a:cxnSpLocks/>
          </p:cNvCxnSpPr>
          <p:nvPr/>
        </p:nvCxnSpPr>
        <p:spPr bwMode="auto">
          <a:xfrm flipV="1">
            <a:off x="3940760" y="2863843"/>
            <a:ext cx="605152" cy="32481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433974D-EB35-24B0-91EC-FF374B2B05F3}"/>
              </a:ext>
            </a:extLst>
          </p:cNvPr>
          <p:cNvSpPr txBox="1"/>
          <p:nvPr/>
        </p:nvSpPr>
        <p:spPr bwMode="auto">
          <a:xfrm>
            <a:off x="4442213" y="2571750"/>
            <a:ext cx="1497014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Electrode ports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1DFA728-6C56-AF15-83CA-654C0DA69DA9}"/>
              </a:ext>
            </a:extLst>
          </p:cNvPr>
          <p:cNvCxnSpPr>
            <a:cxnSpLocks/>
          </p:cNvCxnSpPr>
          <p:nvPr/>
        </p:nvCxnSpPr>
        <p:spPr bwMode="auto">
          <a:xfrm>
            <a:off x="1143694" y="3728554"/>
            <a:ext cx="841729" cy="5221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BC5F56F-E378-F088-7A3C-44A6FF356F6E}"/>
              </a:ext>
            </a:extLst>
          </p:cNvPr>
          <p:cNvSpPr txBox="1"/>
          <p:nvPr/>
        </p:nvSpPr>
        <p:spPr bwMode="auto">
          <a:xfrm>
            <a:off x="1985423" y="3842930"/>
            <a:ext cx="2136847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Rotating plug allowing for multiple viewing angles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96A0D2-87BC-180F-0F5D-03FA9397A368}"/>
              </a:ext>
            </a:extLst>
          </p:cNvPr>
          <p:cNvSpPr txBox="1"/>
          <p:nvPr/>
        </p:nvSpPr>
        <p:spPr bwMode="auto">
          <a:xfrm>
            <a:off x="78263" y="4751137"/>
            <a:ext cx="423712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Rotation angles: 0° - 180°,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increments of 5°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BC21545-8337-43C3-3E75-7FD6124F4EDE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EFD76A3-731C-D01E-1274-BD72D241CB91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337CBC7B-19DF-B807-9795-1DBB445C53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47" name="Picture 4">
            <a:extLst>
              <a:ext uri="{FF2B5EF4-FFF2-40B4-BE49-F238E27FC236}">
                <a16:creationId xmlns:a16="http://schemas.microsoft.com/office/drawing/2014/main" id="{E393CDA6-EFBC-1C67-C715-EB7729CAA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8F1F50-85C1-18A3-A1FC-9413A0215881}"/>
              </a:ext>
            </a:extLst>
          </p:cNvPr>
          <p:cNvSpPr txBox="1"/>
          <p:nvPr/>
        </p:nvSpPr>
        <p:spPr bwMode="auto">
          <a:xfrm>
            <a:off x="1230882" y="2271859"/>
            <a:ext cx="1040508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>
                <a:latin typeface="Times New Roman"/>
              </a:rPr>
              <a:t>Mach 5 Nozzle</a:t>
            </a:r>
            <a:endParaRPr lang="en-US" sz="1200" b="0" i="0" dirty="0">
              <a:latin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A2E4C7-CC3A-C520-D680-36E28A2986A2}"/>
              </a:ext>
            </a:extLst>
          </p:cNvPr>
          <p:cNvSpPr txBox="1"/>
          <p:nvPr/>
        </p:nvSpPr>
        <p:spPr bwMode="auto">
          <a:xfrm>
            <a:off x="2392680" y="2433331"/>
            <a:ext cx="891540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Wall Liners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C07293-2854-559E-0D94-146442190C74}"/>
              </a:ext>
            </a:extLst>
          </p:cNvPr>
          <p:cNvSpPr txBox="1"/>
          <p:nvPr/>
        </p:nvSpPr>
        <p:spPr bwMode="auto">
          <a:xfrm>
            <a:off x="2061210" y="2606797"/>
            <a:ext cx="388250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Plug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151CAE-53C1-EF5A-698C-851195BC93F7}"/>
              </a:ext>
            </a:extLst>
          </p:cNvPr>
          <p:cNvCxnSpPr>
            <a:cxnSpLocks/>
          </p:cNvCxnSpPr>
          <p:nvPr/>
        </p:nvCxnSpPr>
        <p:spPr bwMode="auto">
          <a:xfrm>
            <a:off x="2003908" y="2155190"/>
            <a:ext cx="57302" cy="1733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4DDD10-95EA-4192-15F3-9F87249C4E27}"/>
              </a:ext>
            </a:extLst>
          </p:cNvPr>
          <p:cNvCxnSpPr>
            <a:cxnSpLocks/>
          </p:cNvCxnSpPr>
          <p:nvPr/>
        </p:nvCxnSpPr>
        <p:spPr bwMode="auto">
          <a:xfrm>
            <a:off x="2106193" y="2486468"/>
            <a:ext cx="57302" cy="1733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6143C9D-94AB-C48F-EB24-369DCC64F629}"/>
              </a:ext>
            </a:extLst>
          </p:cNvPr>
          <p:cNvSpPr txBox="1"/>
          <p:nvPr/>
        </p:nvSpPr>
        <p:spPr bwMode="auto">
          <a:xfrm>
            <a:off x="807006" y="2510331"/>
            <a:ext cx="1118610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Inlet Contraction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60772C-875A-E4C7-BC48-5E74430F8CC4}"/>
              </a:ext>
            </a:extLst>
          </p:cNvPr>
          <p:cNvSpPr txBox="1"/>
          <p:nvPr/>
        </p:nvSpPr>
        <p:spPr bwMode="auto">
          <a:xfrm>
            <a:off x="447146" y="2570421"/>
            <a:ext cx="388250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>
                <a:latin typeface="Times New Roman"/>
              </a:rPr>
              <a:t>Inlet</a:t>
            </a:r>
            <a:endParaRPr lang="en-US" sz="1200" b="0" i="0" dirty="0">
              <a:latin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B01B20-1A0B-7BE5-2C9E-3D3FF396FC6E}"/>
              </a:ext>
            </a:extLst>
          </p:cNvPr>
          <p:cNvSpPr txBox="1"/>
          <p:nvPr/>
        </p:nvSpPr>
        <p:spPr bwMode="auto">
          <a:xfrm>
            <a:off x="1111056" y="1320174"/>
            <a:ext cx="640080" cy="4462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Side Panels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26C725-D47A-7924-54F4-298B46408F33}"/>
              </a:ext>
            </a:extLst>
          </p:cNvPr>
          <p:cNvSpPr txBox="1"/>
          <p:nvPr/>
        </p:nvSpPr>
        <p:spPr bwMode="auto">
          <a:xfrm>
            <a:off x="202330" y="1083305"/>
            <a:ext cx="180898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202407 ISWT Data Sheet 1 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[Data Sheet]. University of Arizona​</a:t>
            </a:r>
            <a:endParaRPr lang="en-US" sz="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DDA48B-C15D-1936-52DA-EBF152F313CF}"/>
              </a:ext>
            </a:extLst>
          </p:cNvPr>
          <p:cNvSpPr txBox="1"/>
          <p:nvPr/>
        </p:nvSpPr>
        <p:spPr bwMode="auto">
          <a:xfrm>
            <a:off x="1629649" y="1503730"/>
            <a:ext cx="711548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Windows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C48729-BC4C-FD1F-6BAE-AE074ACAF36A}"/>
              </a:ext>
            </a:extLst>
          </p:cNvPr>
          <p:cNvSpPr txBox="1"/>
          <p:nvPr/>
        </p:nvSpPr>
        <p:spPr bwMode="auto">
          <a:xfrm>
            <a:off x="2239771" y="1220971"/>
            <a:ext cx="891539" cy="4462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Support Structure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9892F5-2AF5-C05C-4D22-0645233A5EE9}"/>
              </a:ext>
            </a:extLst>
          </p:cNvPr>
          <p:cNvSpPr txBox="1"/>
          <p:nvPr/>
        </p:nvSpPr>
        <p:spPr bwMode="auto">
          <a:xfrm>
            <a:off x="2805186" y="1590879"/>
            <a:ext cx="594766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Diffuser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8D9BB5-6444-981D-61D1-FFA822B25FEE}"/>
              </a:ext>
            </a:extLst>
          </p:cNvPr>
          <p:cNvSpPr txBox="1"/>
          <p:nvPr/>
        </p:nvSpPr>
        <p:spPr bwMode="auto">
          <a:xfrm>
            <a:off x="3283829" y="1318537"/>
            <a:ext cx="3039534" cy="8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Indraft Supersonic Wind Tunnel (ISWT) at UA;</a:t>
            </a:r>
          </a:p>
          <a:p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Flow off </a:t>
            </a:r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pressure vessel</a:t>
            </a:r>
            <a:endParaRPr lang="en-US" sz="1600" b="0" i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5EBAFB-38D2-97F4-01AD-07788B6F84E7}"/>
              </a:ext>
            </a:extLst>
          </p:cNvPr>
          <p:cNvSpPr txBox="1"/>
          <p:nvPr/>
        </p:nvSpPr>
        <p:spPr bwMode="auto">
          <a:xfrm>
            <a:off x="2999790" y="2138434"/>
            <a:ext cx="591576" cy="2616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i="0" dirty="0">
                <a:latin typeface="Times New Roman"/>
              </a:rPr>
              <a:t>Exhaust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EC0545-A5B9-E7EA-899E-1202EAD3DBFA}"/>
              </a:ext>
            </a:extLst>
          </p:cNvPr>
          <p:cNvCxnSpPr>
            <a:cxnSpLocks/>
          </p:cNvCxnSpPr>
          <p:nvPr/>
        </p:nvCxnSpPr>
        <p:spPr bwMode="auto">
          <a:xfrm>
            <a:off x="2503956" y="2125480"/>
            <a:ext cx="78148" cy="3309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713F30-04E7-4A94-46CB-CF09B23ED8B2}"/>
              </a:ext>
            </a:extLst>
          </p:cNvPr>
          <p:cNvCxnSpPr>
            <a:cxnSpLocks/>
          </p:cNvCxnSpPr>
          <p:nvPr/>
        </p:nvCxnSpPr>
        <p:spPr bwMode="auto">
          <a:xfrm>
            <a:off x="820368" y="2275901"/>
            <a:ext cx="190863" cy="27572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ECFA63-96A4-397D-7F0C-A8496ADC83DF}"/>
              </a:ext>
            </a:extLst>
          </p:cNvPr>
          <p:cNvCxnSpPr>
            <a:cxnSpLocks/>
          </p:cNvCxnSpPr>
          <p:nvPr/>
        </p:nvCxnSpPr>
        <p:spPr bwMode="auto">
          <a:xfrm flipH="1">
            <a:off x="1436642" y="2086890"/>
            <a:ext cx="71921" cy="25073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1611F28-D166-E25C-12E8-9C3CEFF1D647}"/>
              </a:ext>
            </a:extLst>
          </p:cNvPr>
          <p:cNvCxnSpPr>
            <a:cxnSpLocks/>
          </p:cNvCxnSpPr>
          <p:nvPr/>
        </p:nvCxnSpPr>
        <p:spPr bwMode="auto">
          <a:xfrm>
            <a:off x="330277" y="2518263"/>
            <a:ext cx="169257" cy="754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93B127B-E7FB-6887-964F-0F4A9287042F}"/>
              </a:ext>
            </a:extLst>
          </p:cNvPr>
          <p:cNvCxnSpPr>
            <a:cxnSpLocks/>
          </p:cNvCxnSpPr>
          <p:nvPr/>
        </p:nvCxnSpPr>
        <p:spPr bwMode="auto">
          <a:xfrm>
            <a:off x="1467306" y="1732262"/>
            <a:ext cx="41257" cy="17561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1E21099-EEC9-73ED-B21A-9716D9D2311D}"/>
              </a:ext>
            </a:extLst>
          </p:cNvPr>
          <p:cNvCxnSpPr>
            <a:cxnSpLocks/>
          </p:cNvCxnSpPr>
          <p:nvPr/>
        </p:nvCxnSpPr>
        <p:spPr bwMode="auto">
          <a:xfrm>
            <a:off x="1917305" y="1721596"/>
            <a:ext cx="68118" cy="29228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F8E556E-9E69-1168-577E-27B34D36B8BF}"/>
              </a:ext>
            </a:extLst>
          </p:cNvPr>
          <p:cNvCxnSpPr>
            <a:cxnSpLocks/>
          </p:cNvCxnSpPr>
          <p:nvPr/>
        </p:nvCxnSpPr>
        <p:spPr bwMode="auto">
          <a:xfrm flipH="1">
            <a:off x="2255335" y="1631447"/>
            <a:ext cx="158814" cy="17838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F999B17-4F3E-7D1D-DA45-DE19CD23854D}"/>
              </a:ext>
            </a:extLst>
          </p:cNvPr>
          <p:cNvCxnSpPr>
            <a:cxnSpLocks/>
          </p:cNvCxnSpPr>
          <p:nvPr/>
        </p:nvCxnSpPr>
        <p:spPr bwMode="auto">
          <a:xfrm flipH="1">
            <a:off x="2930278" y="1793223"/>
            <a:ext cx="50538" cy="2001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243160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33C4-BF11-B785-6AD3-203FA0651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70AE6-16E4-EE1F-A7A6-C1018D97A5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B9A365-EBBD-7A9C-A0C8-B65B2BE35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20" y="1167984"/>
            <a:ext cx="8437453" cy="1418046"/>
          </a:xfrm>
        </p:spPr>
        <p:txBody>
          <a:bodyPr/>
          <a:lstStyle/>
          <a:p>
            <a:pPr lvl="0"/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Reconstructs volumetric 3D fields from 2D images to allow for characterization of complex flow fields</a:t>
            </a:r>
          </a:p>
          <a:p>
            <a:endParaRPr lang="en-US" dirty="0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D72F1DB7-94EE-089A-6A11-E0994A9FE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4671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Tomographic Reconstruction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792B36-498B-13C7-5A4B-156C827848B7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0A4B63-B10B-D573-8EBA-7ADB8670E3D3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7D823E-2C61-771C-137A-23B839B2D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AEF0400B-84BB-A4AB-CBA8-C95D79546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712C5C3-FFCD-A951-DD8B-8BCDA2551AF2}"/>
              </a:ext>
            </a:extLst>
          </p:cNvPr>
          <p:cNvSpPr txBox="1"/>
          <p:nvPr/>
        </p:nvSpPr>
        <p:spPr bwMode="auto">
          <a:xfrm>
            <a:off x="-1" y="2062066"/>
            <a:ext cx="2410388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Schlieren at multiple viewing angles</a:t>
            </a:r>
            <a:endParaRPr lang="en-US" sz="1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5F4C0B-C598-DAD3-B317-E1B7CE1EE90B}"/>
              </a:ext>
            </a:extLst>
          </p:cNvPr>
          <p:cNvSpPr txBox="1"/>
          <p:nvPr/>
        </p:nvSpPr>
        <p:spPr bwMode="auto">
          <a:xfrm>
            <a:off x="2410517" y="2062066"/>
            <a:ext cx="2410388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Sinograms from projection data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39C0BC-CB59-D39C-2C0A-193FBE8E2FC2}"/>
              </a:ext>
            </a:extLst>
          </p:cNvPr>
          <p:cNvSpPr txBox="1"/>
          <p:nvPr/>
        </p:nvSpPr>
        <p:spPr bwMode="auto">
          <a:xfrm>
            <a:off x="4575856" y="2062066"/>
            <a:ext cx="2410388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Inverse Radon transform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1F9A65-3F7C-D683-B208-487D17D99C46}"/>
              </a:ext>
            </a:extLst>
          </p:cNvPr>
          <p:cNvSpPr txBox="1"/>
          <p:nvPr/>
        </p:nvSpPr>
        <p:spPr bwMode="auto">
          <a:xfrm>
            <a:off x="6668771" y="2193389"/>
            <a:ext cx="2410388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Stack 2D slices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D54801D-A88A-6B9E-3FA8-2DB6A4623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1926" t="40064" r="38770" b="47210"/>
          <a:stretch>
            <a:fillRect/>
          </a:stretch>
        </p:blipFill>
        <p:spPr>
          <a:xfrm>
            <a:off x="100617" y="2810335"/>
            <a:ext cx="1162659" cy="8940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DE179A7-68B6-1B13-810D-6EBF845C2A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1571" t="39309" r="39162" b="47671"/>
          <a:stretch>
            <a:fillRect/>
          </a:stretch>
        </p:blipFill>
        <p:spPr>
          <a:xfrm>
            <a:off x="1275042" y="4002700"/>
            <a:ext cx="1135345" cy="89408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F50A2D1-E5F9-E05D-73F1-3B51EF5A4A6F}"/>
              </a:ext>
            </a:extLst>
          </p:cNvPr>
          <p:cNvSpPr txBox="1"/>
          <p:nvPr/>
        </p:nvSpPr>
        <p:spPr bwMode="auto">
          <a:xfrm>
            <a:off x="1074336" y="3350473"/>
            <a:ext cx="965238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90°</a:t>
            </a:r>
            <a:endParaRPr lang="en-US" sz="1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5C703A-9112-B870-CDEE-FD284449F297}"/>
              </a:ext>
            </a:extLst>
          </p:cNvPr>
          <p:cNvSpPr txBox="1"/>
          <p:nvPr/>
        </p:nvSpPr>
        <p:spPr bwMode="auto">
          <a:xfrm>
            <a:off x="453076" y="4542838"/>
            <a:ext cx="965238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180°</a:t>
            </a:r>
            <a:endParaRPr lang="en-US" sz="18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C289CC-955F-F0E5-5AA5-C21064FF457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504"/>
          <a:stretch>
            <a:fillRect/>
          </a:stretch>
        </p:blipFill>
        <p:spPr>
          <a:xfrm>
            <a:off x="2793383" y="2726800"/>
            <a:ext cx="1919027" cy="15090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8D33F2D-B9DD-6495-3A30-F0992BF02F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1104" y="2752137"/>
            <a:ext cx="852372" cy="227589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762D356-AF14-7FB7-8CA8-6E76D35E4E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0833" y="3104346"/>
            <a:ext cx="2212550" cy="12001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26ECFD-2F51-6844-283F-AEF5E86702DC}"/>
              </a:ext>
            </a:extLst>
          </p:cNvPr>
          <p:cNvSpPr txBox="1"/>
          <p:nvPr/>
        </p:nvSpPr>
        <p:spPr bwMode="auto">
          <a:xfrm>
            <a:off x="2792170" y="4229627"/>
            <a:ext cx="192024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Positive: high density plasma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Negative: evacuated gas</a:t>
            </a:r>
          </a:p>
        </p:txBody>
      </p:sp>
    </p:spTree>
    <p:extLst>
      <p:ext uri="{BB962C8B-B14F-4D97-AF65-F5344CB8AC3E}">
        <p14:creationId xmlns:p14="http://schemas.microsoft.com/office/powerpoint/2010/main" val="86736079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C52B4-B2D9-F418-2293-74F5F6024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FF03A-160C-62D1-C73B-26CCC873D4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681C9190-7681-A24B-9E1E-0B33FD2D6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59089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Image Phase Averaging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7DEE26-2892-8927-AFF1-764D71423A42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91B8A9-94A3-FDA5-71E5-8953DFB00D8A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7FDE74D-6DB8-1742-1101-FC074B13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3BA54F34-1D7E-7CA4-0E75-A9EF82646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0C9F7BA-FBEB-9B39-A0E3-41B5666CECC2}"/>
              </a:ext>
            </a:extLst>
          </p:cNvPr>
          <p:cNvSpPr txBox="1"/>
          <p:nvPr/>
        </p:nvSpPr>
        <p:spPr bwMode="auto">
          <a:xfrm>
            <a:off x="6115034" y="1143577"/>
            <a:ext cx="2433452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45° case - All frames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93D9C9C-F4BE-AA7F-0AF5-C39DCDECB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3689" t="42796" r="27501" b="42599"/>
          <a:stretch>
            <a:fillRect/>
          </a:stretch>
        </p:blipFill>
        <p:spPr>
          <a:xfrm>
            <a:off x="5026107" y="3514689"/>
            <a:ext cx="1530068" cy="136751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309509F-DAD3-ACEB-C4B4-0857B5D9FD36}"/>
              </a:ext>
            </a:extLst>
          </p:cNvPr>
          <p:cNvSpPr txBox="1"/>
          <p:nvPr/>
        </p:nvSpPr>
        <p:spPr bwMode="auto">
          <a:xfrm>
            <a:off x="338942" y="1209921"/>
            <a:ext cx="5094145" cy="37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Average across all frames correspondin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 to the same plasma field structure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 pulses were averaged</a:t>
            </a:r>
          </a:p>
          <a:p>
            <a:pPr algn="l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120,000 fps with a 2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kHz signal to the plasma generator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60 frames per cycle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Frame 36 is of interest</a:t>
            </a:r>
          </a:p>
          <a:p>
            <a:pPr lvl="1" algn="l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Phase averaging step included: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Background subtraction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Centering plasma field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Performing axis rotation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17FFEA74-E4CE-2252-5BB0-DE8545B70296}"/>
              </a:ext>
            </a:extLst>
          </p:cNvPr>
          <p:cNvCxnSpPr>
            <a:cxnSpLocks/>
          </p:cNvCxnSpPr>
          <p:nvPr/>
        </p:nvCxnSpPr>
        <p:spPr bwMode="auto">
          <a:xfrm>
            <a:off x="5995278" y="4581728"/>
            <a:ext cx="1067003" cy="26938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E83AEC9-876C-5E6B-E87F-0B43AAEF00FE}"/>
              </a:ext>
            </a:extLst>
          </p:cNvPr>
          <p:cNvSpPr txBox="1"/>
          <p:nvPr/>
        </p:nvSpPr>
        <p:spPr bwMode="auto">
          <a:xfrm>
            <a:off x="6607460" y="4851112"/>
            <a:ext cx="2433452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Artefact from discharge glow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33DF68-F345-9E5F-AAB8-9EF58E4E2CC6}"/>
              </a:ext>
            </a:extLst>
          </p:cNvPr>
          <p:cNvSpPr txBox="1"/>
          <p:nvPr/>
        </p:nvSpPr>
        <p:spPr bwMode="auto">
          <a:xfrm>
            <a:off x="6508147" y="3534759"/>
            <a:ext cx="2433452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45° case – Averaged Frame 36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E5531F-4A3D-764B-4787-1E01260E5A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571" t="27651" r="29585" b="44079"/>
          <a:stretch>
            <a:fillRect/>
          </a:stretch>
        </p:blipFill>
        <p:spPr>
          <a:xfrm>
            <a:off x="6547457" y="1510819"/>
            <a:ext cx="1571386" cy="170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8910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81433-CF61-0757-0184-F846C28E2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D7AFC-1CAB-0F7F-1FCE-972A360E38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CF914A73-8EDE-5260-7296-A81E66436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32956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Sinogram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C5FDCE-1C2F-910B-623C-739F2A4134F0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30ECA7-5DB3-00F5-EE38-0EE97E09B433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E2F799-E962-413B-0873-8F5E703E5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36785E99-A5F1-E7E3-83CF-147C872DD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04F8EF7-1086-CD4D-7F70-36155338F9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907" t="52928" r="63056" b="2916"/>
          <a:stretch>
            <a:fillRect/>
          </a:stretch>
        </p:blipFill>
        <p:spPr>
          <a:xfrm>
            <a:off x="5278900" y="1003107"/>
            <a:ext cx="3560022" cy="280412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9087EA9-57BA-529E-FCE7-D04A6F0720C5}"/>
              </a:ext>
            </a:extLst>
          </p:cNvPr>
          <p:cNvSpPr txBox="1"/>
          <p:nvPr/>
        </p:nvSpPr>
        <p:spPr bwMode="auto">
          <a:xfrm>
            <a:off x="5756806" y="868250"/>
            <a:ext cx="2348510" cy="3231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Row 15 (60% height)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6E59AA-B18E-6534-7F50-33B52DD8EFBE}"/>
              </a:ext>
            </a:extLst>
          </p:cNvPr>
          <p:cNvSpPr txBox="1"/>
          <p:nvPr/>
        </p:nvSpPr>
        <p:spPr bwMode="auto">
          <a:xfrm>
            <a:off x="6010926" y="3483701"/>
            <a:ext cx="1840269" cy="3231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Angle (deg)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6C198D-D13C-8269-5195-AB18C26BFEEE}"/>
              </a:ext>
            </a:extLst>
          </p:cNvPr>
          <p:cNvSpPr txBox="1"/>
          <p:nvPr/>
        </p:nvSpPr>
        <p:spPr bwMode="auto">
          <a:xfrm rot="16200000">
            <a:off x="4223232" y="2020446"/>
            <a:ext cx="1921966" cy="5693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Detector position (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px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A843AF2-2A7E-774E-729E-619649A32771}"/>
              </a:ext>
            </a:extLst>
          </p:cNvPr>
          <p:cNvSpPr txBox="1"/>
          <p:nvPr/>
        </p:nvSpPr>
        <p:spPr bwMode="auto">
          <a:xfrm rot="16200000">
            <a:off x="7439108" y="1994493"/>
            <a:ext cx="2824984" cy="5693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 Number Density (norm.)</a:t>
            </a:r>
            <a:endParaRPr lang="en-US" sz="16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7E6FA7-E704-8946-4F89-FE5A9DF7062A}"/>
              </a:ext>
            </a:extLst>
          </p:cNvPr>
          <p:cNvSpPr txBox="1"/>
          <p:nvPr/>
        </p:nvSpPr>
        <p:spPr bwMode="auto">
          <a:xfrm>
            <a:off x="156707" y="1344156"/>
            <a:ext cx="4445442" cy="312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Represents a spatial map of the line-of-sight integrated density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Row #: image pixel height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Detector position: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 pixel width</a:t>
            </a:r>
            <a:endParaRPr lang="en-US" sz="22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 value: high density plasma region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Negative value: ev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acuated gas</a:t>
            </a:r>
            <a:endParaRPr lang="en-US" sz="2200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1C3A23-C3BA-C2D4-5371-9B4296D2A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7547" y="3880099"/>
            <a:ext cx="1909905" cy="116457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585664-E810-6F7C-222B-EDD01D62E7FD}"/>
              </a:ext>
            </a:extLst>
          </p:cNvPr>
          <p:cNvCxnSpPr>
            <a:cxnSpLocks/>
          </p:cNvCxnSpPr>
          <p:nvPr/>
        </p:nvCxnSpPr>
        <p:spPr bwMode="auto">
          <a:xfrm>
            <a:off x="6087547" y="4349731"/>
            <a:ext cx="190990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F248C71-7904-485C-6B49-958FBEEB7AE2}"/>
              </a:ext>
            </a:extLst>
          </p:cNvPr>
          <p:cNvSpPr txBox="1"/>
          <p:nvPr/>
        </p:nvSpPr>
        <p:spPr bwMode="auto">
          <a:xfrm>
            <a:off x="5000816" y="4140393"/>
            <a:ext cx="1086731" cy="579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60%-pixel height</a:t>
            </a:r>
          </a:p>
        </p:txBody>
      </p:sp>
    </p:spTree>
    <p:extLst>
      <p:ext uri="{BB962C8B-B14F-4D97-AF65-F5344CB8AC3E}">
        <p14:creationId xmlns:p14="http://schemas.microsoft.com/office/powerpoint/2010/main" val="11504668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5A425-0395-BAD2-C8C6-65F7112BD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7109B-6518-AF50-12AC-3842537D81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858634-D90D-0C0C-AB76-C82ED46CFB58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3FDC40-46BF-C479-2C71-DC220AE0746C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9F8D8E-9736-8C7F-E15C-A3D3E8D3F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E732EF91-7123-78E5-9F9F-CDA253D3F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5A2798-8A26-CBD2-E79E-FE72D42CB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56" y="565678"/>
            <a:ext cx="8422687" cy="45266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58ACD8-4526-F9C6-3B4E-7A90B857B208}"/>
              </a:ext>
            </a:extLst>
          </p:cNvPr>
          <p:cNvSpPr txBox="1"/>
          <p:nvPr/>
        </p:nvSpPr>
        <p:spPr bwMode="auto">
          <a:xfrm>
            <a:off x="826770" y="688345"/>
            <a:ext cx="1737360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0A745-BB21-B6D7-7AB5-23E1B761506D}"/>
              </a:ext>
            </a:extLst>
          </p:cNvPr>
          <p:cNvSpPr txBox="1"/>
          <p:nvPr/>
        </p:nvSpPr>
        <p:spPr bwMode="auto">
          <a:xfrm>
            <a:off x="3446790" y="819150"/>
            <a:ext cx="2062470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99EBD-185F-CD6D-B4E3-EF440478D12F}"/>
              </a:ext>
            </a:extLst>
          </p:cNvPr>
          <p:cNvSpPr txBox="1"/>
          <p:nvPr/>
        </p:nvSpPr>
        <p:spPr bwMode="auto">
          <a:xfrm>
            <a:off x="6196335" y="698510"/>
            <a:ext cx="2062470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1CC29-AE8D-C8F1-F549-394CB4BBFA5D}"/>
              </a:ext>
            </a:extLst>
          </p:cNvPr>
          <p:cNvSpPr txBox="1"/>
          <p:nvPr/>
        </p:nvSpPr>
        <p:spPr bwMode="auto">
          <a:xfrm>
            <a:off x="728357" y="2852388"/>
            <a:ext cx="1934186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0A965F-7BB4-077B-0351-E92C758EE64D}"/>
              </a:ext>
            </a:extLst>
          </p:cNvPr>
          <p:cNvSpPr txBox="1"/>
          <p:nvPr/>
        </p:nvSpPr>
        <p:spPr bwMode="auto">
          <a:xfrm>
            <a:off x="3542669" y="2852388"/>
            <a:ext cx="1870711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3FC123-7047-D261-D4EC-3A296A483DCB}"/>
              </a:ext>
            </a:extLst>
          </p:cNvPr>
          <p:cNvSpPr txBox="1"/>
          <p:nvPr/>
        </p:nvSpPr>
        <p:spPr bwMode="auto">
          <a:xfrm>
            <a:off x="6292214" y="2852388"/>
            <a:ext cx="1870711" cy="26161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Z-Height: Image Pixel 25</a:t>
            </a:r>
          </a:p>
        </p:txBody>
      </p:sp>
    </p:spTree>
    <p:extLst>
      <p:ext uri="{BB962C8B-B14F-4D97-AF65-F5344CB8AC3E}">
        <p14:creationId xmlns:p14="http://schemas.microsoft.com/office/powerpoint/2010/main" val="73616729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9A2A-F000-8408-E79C-B4A96720F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6087F-9B68-F657-C6C1-F4E9529AC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C1C7FA-6D7C-44E3-9EEB-200CD1338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32" y="1984443"/>
            <a:ext cx="4035468" cy="2740076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Uses parallel-beam geometry and filtered back projection to reconstruct the 2D cross-section of the density field at each vertical slice. </a:t>
            </a:r>
          </a:p>
          <a:p>
            <a:pPr lvl="0"/>
            <a:endParaRPr lang="en-US" sz="2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 accuracy with more viewing angles</a:t>
            </a:r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CC8A74-55A7-8975-6278-D906C4D9743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80932" y="1394825"/>
            <a:ext cx="3845859" cy="3531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Inverse Radon Transform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044FA002-C296-F811-A830-59C5EAD0F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947" y="234768"/>
            <a:ext cx="7772400" cy="1103313"/>
          </a:xfrm>
        </p:spPr>
        <p:txBody>
          <a:bodyPr/>
          <a:lstStyle/>
          <a:p>
            <a:r>
              <a:rPr lang="en-US" sz="34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Reconstructed 2D Slices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404375-11B6-5776-6A19-A80392D55ED4}"/>
              </a:ext>
            </a:extLst>
          </p:cNvPr>
          <p:cNvSpPr/>
          <p:nvPr/>
        </p:nvSpPr>
        <p:spPr bwMode="auto">
          <a:xfrm>
            <a:off x="-87427" y="-3200"/>
            <a:ext cx="9311148" cy="499838"/>
          </a:xfrm>
          <a:prstGeom prst="rect">
            <a:avLst/>
          </a:prstGeom>
          <a:solidFill>
            <a:srgbClr val="0C234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4CD8CF-C9D8-F46F-B183-33B841385355}"/>
              </a:ext>
            </a:extLst>
          </p:cNvPr>
          <p:cNvSpPr/>
          <p:nvPr/>
        </p:nvSpPr>
        <p:spPr bwMode="auto">
          <a:xfrm>
            <a:off x="0" y="51136"/>
            <a:ext cx="2103863" cy="41590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351C81-6872-DC77-7D10-F017E19D5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488"/>
            <a:ext cx="2103863" cy="40120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093BD242-3E75-D6E6-C18F-B6626EA80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2" y="25756"/>
            <a:ext cx="3114907" cy="41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3FB67D-ED4E-F112-8C28-19B6E9567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740" y="1143000"/>
            <a:ext cx="5299659" cy="397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231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- Title Slide">
  <a:themeElements>
    <a:clrScheme name="Default - Title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Slide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12700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38100" tIns="38100" rIns="38100" bIns="38100" numCol="1" anchor="ctr" anchorCtr="0" compatLnSpc="1">
        <a:prstTxWarp prst="textNoShape">
          <a:avLst/>
        </a:prstTxWarp>
      </a:bodyPr>
      <a:lstStyle>
        <a:defPPr>
          <a:defRPr sz="3400" b="0" i="0" dirty="0" smtClean="0">
            <a:latin typeface="Times New Roman"/>
          </a:defRPr>
        </a:defPPr>
      </a:lstStyle>
    </a:txDef>
  </a:objectDefaults>
  <a:extraClrSchemeLst>
    <a:extraClrScheme>
      <a:clrScheme name="Default - Title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5E158B290FB04C85E3A58298661110" ma:contentTypeVersion="13" ma:contentTypeDescription="Create a new document." ma:contentTypeScope="" ma:versionID="210b815ceb6506e01618af2d17eefaef">
  <xsd:schema xmlns:xsd="http://www.w3.org/2001/XMLSchema" xmlns:xs="http://www.w3.org/2001/XMLSchema" xmlns:p="http://schemas.microsoft.com/office/2006/metadata/properties" xmlns:ns2="18db2308-d939-430a-b691-238a8dea59b6" xmlns:ns3="5b8b13da-f81b-454a-95eb-607e33c0c50f" targetNamespace="http://schemas.microsoft.com/office/2006/metadata/properties" ma:root="true" ma:fieldsID="adfff1f5fea1391eb144090130f045bf" ns2:_="" ns3:_="">
    <xsd:import namespace="18db2308-d939-430a-b691-238a8dea59b6"/>
    <xsd:import namespace="5b8b13da-f81b-454a-95eb-607e33c0c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b2308-d939-430a-b691-238a8dea5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1dced58-e0b4-42b2-b81d-05092f917f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b13da-f81b-454a-95eb-607e33c0c5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870a5b-0f6f-4a43-975e-bd6ec4c6147b}" ma:internalName="TaxCatchAll" ma:showField="CatchAllData" ma:web="5b8b13da-f81b-454a-95eb-607e33c0c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b2308-d939-430a-b691-238a8dea59b6">
      <Terms xmlns="http://schemas.microsoft.com/office/infopath/2007/PartnerControls"/>
    </lcf76f155ced4ddcb4097134ff3c332f>
    <TaxCatchAll xmlns="5b8b13da-f81b-454a-95eb-607e33c0c50f" xsi:nil="true"/>
  </documentManagement>
</p:properties>
</file>

<file path=customXml/itemProps1.xml><?xml version="1.0" encoding="utf-8"?>
<ds:datastoreItem xmlns:ds="http://schemas.openxmlformats.org/officeDocument/2006/customXml" ds:itemID="{127620E5-2364-4B95-AB5C-B0221927F619}"/>
</file>

<file path=customXml/itemProps2.xml><?xml version="1.0" encoding="utf-8"?>
<ds:datastoreItem xmlns:ds="http://schemas.openxmlformats.org/officeDocument/2006/customXml" ds:itemID="{3C531328-F360-42E0-A372-2B206CD5EE10}"/>
</file>

<file path=customXml/itemProps3.xml><?xml version="1.0" encoding="utf-8"?>
<ds:datastoreItem xmlns:ds="http://schemas.openxmlformats.org/officeDocument/2006/customXml" ds:itemID="{156FF2F9-325A-4BD8-AEFA-36D210CE676C}"/>
</file>

<file path=docProps/app.xml><?xml version="1.0" encoding="utf-8"?>
<Properties xmlns="http://schemas.openxmlformats.org/officeDocument/2006/extended-properties" xmlns:vt="http://schemas.openxmlformats.org/officeDocument/2006/docPropsVTypes">
  <TotalTime>6486</TotalTime>
  <Pages>0</Pages>
  <Words>710</Words>
  <Characters>0</Characters>
  <Application>Microsoft Office PowerPoint</Application>
  <PresentationFormat>On-screen Show (16:9)</PresentationFormat>
  <Lines>0</Lines>
  <Paragraphs>137</Paragraphs>
  <Slides>13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Gill Sans</vt:lpstr>
      <vt:lpstr>Tahoma</vt:lpstr>
      <vt:lpstr>Times New Roman</vt:lpstr>
      <vt:lpstr>Verdana</vt:lpstr>
      <vt:lpstr>Default - Title Slide</vt:lpstr>
      <vt:lpstr>Tomographic Reconstruction of Density Gradients Created by a Plasma Actuator</vt:lpstr>
      <vt:lpstr>What is Plasma?</vt:lpstr>
      <vt:lpstr>Schlieren Imaging</vt:lpstr>
      <vt:lpstr>Experimental Set Up</vt:lpstr>
      <vt:lpstr>Tomographic Reconstruction</vt:lpstr>
      <vt:lpstr>1. Image Phase Averaging</vt:lpstr>
      <vt:lpstr>2. Sinogram</vt:lpstr>
      <vt:lpstr>PowerPoint Presentation</vt:lpstr>
      <vt:lpstr>3. Reconstructed 2D Slices</vt:lpstr>
      <vt:lpstr>4. 3D Density Field of Frame 36</vt:lpstr>
      <vt:lpstr>Conclusions</vt:lpstr>
      <vt:lpstr>Acknowledgments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Love</dc:creator>
  <cp:lastModifiedBy>Coe, Michelle A - (macoe)</cp:lastModifiedBy>
  <cp:revision>183</cp:revision>
  <cp:lastPrinted>2014-05-13T16:42:03Z</cp:lastPrinted>
  <dcterms:modified xsi:type="dcterms:W3CDTF">2026-04-08T22:45:47Z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0x010100815E158B290FB04C85E3A58298661110</vt:lpwstr>
  </property>
</Properties>
</file>